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4141"/>
    <a:srgbClr val="BBBC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72D79E-E593-79EB-3C7F-E404193494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E04B8D6-B7A7-E40E-2252-BF97681775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50BB93E-507B-3A37-CECC-F9AFF230B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D76397-9ACF-906B-5798-F85F797FA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15CD1E-1737-9F95-E721-D7F05EBB5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63473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134483-58B9-99DE-FBD9-6ED756F00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6FDF718-AE7C-AF7C-C0C7-44BA03028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179037-7349-AD21-9BE1-7F36DB2FD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60B3B3-FB8A-5398-60C4-EBD59FBE4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471235-2F8B-5920-C6BF-93498EE27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43202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A9B0674-4B4B-F5D6-5896-EA93EB24D8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D8DAAB0-1883-DA14-EFF0-F0B6C13D48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F4A2DC8-B073-ABD7-EFA8-D0B7DE45E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D7C1A2-8B5C-7F32-C928-1F3B4F5A7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CBF800-7EC1-CE64-94F1-526FCACE1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6614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5DF263-B172-7E7F-726F-23D51F5F0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CDB0F5-31E2-58F8-945C-7CC1511A5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4BE488-EDAF-B366-9010-F2EFE9967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CF973B9-33E8-EB07-E61B-4860FA0C0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73A145-C905-7CD1-01AC-13C652C2B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50720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240BE9-EC65-1714-553F-FCCA055C4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B058A6-9B39-55FE-9C2C-8E3C6CA706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AB766F-0060-8658-4361-50CA45183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D49A3A9-F691-4580-7988-7739C2D5A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D1F747-405F-6652-65F5-793B4AEEC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15335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06020-CEF1-7496-40AB-3659689DB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94D433-3C3A-E88F-C840-F144764812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82190A-6426-B018-8918-BD2DFC661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A1CB58D-5FEE-F83B-81D6-8A6074DE0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2102F6-E2DD-6C8F-877A-E1D3434D6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C2B06C6-6E65-B2BA-29C2-16DED350D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19463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D53399-98B9-6A2A-DCBC-A2CFC97A2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85B67E6-1CBF-BA50-FB9F-891165DE9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5FFD5B0-3ADC-0552-6766-FEAA477DC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7202ED5-98F4-0522-491A-6FF8F685E4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5253F00-4223-B63B-1374-719CB8D757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4ECC6C3-8628-4A40-7CC2-736ABE44C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3FB35E7-01FF-ACDE-E635-6F859CEFD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2C93A68-AAB5-AC34-C53A-1C36FD842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92460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A7F710-7495-0FA3-C16A-63D2737AD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0DB9459-F209-EDD6-44B2-DD64B806C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1B4A341-5931-3278-9A3C-E76BC6F26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37577D4-2EA3-E8CE-C663-F991C1527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46564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E760FEF-E9CD-D347-C3B3-E0DD8972E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57C653E-000A-ED91-405B-87EE989D4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8B6A8AA-CC47-78EC-A415-20B5CD0F1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06926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BB3679-7BE6-724D-041F-9F4DBEC27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FB32B7-E870-F78A-9B8E-E692F1A2F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66B485E-E858-B0B0-E7B5-F7055B646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2FA98BB-3DE6-9504-95FD-5B8967EA1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145B93-2A61-1521-F364-80412DFAA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0DC4FD-5398-9EEA-6D8D-088438E91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0441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F04B10-69F5-A1EF-F8BE-188D1F47E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320D6FF-F34C-8964-75DD-DCF6E52E75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7A88286-5D92-8AFB-BF7B-C2A444F4FE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2D4F4A4-44B7-DB82-03F6-5E281BF7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C72A820-8AF0-BEC6-6494-A7BF658A4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4C34099-53C3-39E8-3CFB-C89891DE0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25820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22799ED-03A8-6838-48E0-C429D7110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B42446-160A-889C-627F-220774C76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E7C63F-B1B4-14EE-FF74-5B1F5CF1DB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8E6A6-B14C-43FE-BE7D-19A6B4ACC8C3}" type="datetimeFigureOut">
              <a:rPr lang="es-PE" smtClean="0"/>
              <a:t>13/11/2023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466F9D-DCAC-B354-0EE4-3C737E314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A420D3-A592-53F5-17B8-D3FB5710B6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01E7D-BBFA-4A1B-9704-37D9A4FC7C10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85284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o 16">
            <a:extLst>
              <a:ext uri="{FF2B5EF4-FFF2-40B4-BE49-F238E27FC236}">
                <a16:creationId xmlns:a16="http://schemas.microsoft.com/office/drawing/2014/main" id="{EE51F4DE-651C-B125-C662-0368CB8A03EC}"/>
              </a:ext>
            </a:extLst>
          </p:cNvPr>
          <p:cNvGrpSpPr/>
          <p:nvPr/>
        </p:nvGrpSpPr>
        <p:grpSpPr>
          <a:xfrm>
            <a:off x="603274" y="1926825"/>
            <a:ext cx="11588726" cy="3004349"/>
            <a:chOff x="603274" y="2114550"/>
            <a:chExt cx="11588726" cy="3004349"/>
          </a:xfrm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899E821E-918B-5495-C56E-FB59AF786EEE}"/>
                </a:ext>
              </a:extLst>
            </p:cNvPr>
            <p:cNvSpPr/>
            <p:nvPr/>
          </p:nvSpPr>
          <p:spPr>
            <a:xfrm>
              <a:off x="6096000" y="2533649"/>
              <a:ext cx="6096000" cy="179070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pic>
          <p:nvPicPr>
            <p:cNvPr id="8" name="Imagen 7" descr="Un hombre con una camisa blanca&#10;&#10;Descripción generada automáticamente con confianza media">
              <a:extLst>
                <a:ext uri="{FF2B5EF4-FFF2-40B4-BE49-F238E27FC236}">
                  <a16:creationId xmlns:a16="http://schemas.microsoft.com/office/drawing/2014/main" id="{18F5C8F8-B675-1EB4-03B6-525789F511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8938"/>
            <a:stretch/>
          </p:blipFill>
          <p:spPr>
            <a:xfrm>
              <a:off x="8015136" y="2114550"/>
              <a:ext cx="3323424" cy="2628900"/>
            </a:xfrm>
            <a:prstGeom prst="rect">
              <a:avLst/>
            </a:prstGeom>
            <a:effectLst>
              <a:softEdge rad="0"/>
            </a:effectLst>
          </p:spPr>
        </p:pic>
        <p:sp>
          <p:nvSpPr>
            <p:cNvPr id="9" name="Rectángulo: esquinas redondeadas 8">
              <a:extLst>
                <a:ext uri="{FF2B5EF4-FFF2-40B4-BE49-F238E27FC236}">
                  <a16:creationId xmlns:a16="http://schemas.microsoft.com/office/drawing/2014/main" id="{AF736294-77AD-AF6C-93CB-7701747A9115}"/>
                </a:ext>
              </a:extLst>
            </p:cNvPr>
            <p:cNvSpPr/>
            <p:nvPr/>
          </p:nvSpPr>
          <p:spPr>
            <a:xfrm>
              <a:off x="603274" y="2581094"/>
              <a:ext cx="95464" cy="1559869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CD807FF0-0DF5-2E3E-4627-3926884035D3}"/>
                </a:ext>
              </a:extLst>
            </p:cNvPr>
            <p:cNvSpPr txBox="1"/>
            <p:nvPr/>
          </p:nvSpPr>
          <p:spPr>
            <a:xfrm>
              <a:off x="823823" y="2576781"/>
              <a:ext cx="514709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400" b="1" i="0" dirty="0">
                  <a:solidFill>
                    <a:srgbClr val="414141"/>
                  </a:solidFill>
                  <a:effectLst/>
                  <a:latin typeface="Arial" panose="020B0604020202020204" pitchFamily="34" charset="0"/>
                </a:rPr>
                <a:t>La Elección de Cuba en el Consejo de Derechos Humanos de la ONU</a:t>
              </a:r>
              <a:endParaRPr lang="es-PE" sz="2400" b="1" dirty="0">
                <a:solidFill>
                  <a:srgbClr val="414141"/>
                </a:solidFill>
              </a:endParaRPr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FC987861-2698-0C11-45DB-4DA98E46DBF5}"/>
                </a:ext>
              </a:extLst>
            </p:cNvPr>
            <p:cNvSpPr txBox="1"/>
            <p:nvPr/>
          </p:nvSpPr>
          <p:spPr>
            <a:xfrm>
              <a:off x="823822" y="3771631"/>
              <a:ext cx="31529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PE"/>
              </a:defPPr>
              <a:lvl1pPr>
                <a:defRPr sz="2400" b="1" i="0">
                  <a:solidFill>
                    <a:srgbClr val="414141"/>
                  </a:solidFill>
                  <a:effectLst/>
                  <a:latin typeface="Arial" panose="020B0604020202020204" pitchFamily="34" charset="0"/>
                </a:defRPr>
              </a:lvl1pPr>
            </a:lstStyle>
            <a:p>
              <a:r>
                <a:rPr lang="es-ES" sz="1800" dirty="0">
                  <a:solidFill>
                    <a:srgbClr val="00B0F0"/>
                  </a:solidFill>
                </a:rPr>
                <a:t>Twitter Sentiment Analysis</a:t>
              </a:r>
              <a:endParaRPr lang="es-PE" sz="1800" dirty="0">
                <a:solidFill>
                  <a:srgbClr val="00B0F0"/>
                </a:solidFill>
              </a:endParaRPr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74113848-3595-49FE-6461-FFCC34821D5B}"/>
                </a:ext>
              </a:extLst>
            </p:cNvPr>
            <p:cNvSpPr txBox="1"/>
            <p:nvPr/>
          </p:nvSpPr>
          <p:spPr>
            <a:xfrm>
              <a:off x="8015136" y="4795734"/>
              <a:ext cx="3323424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PE"/>
              </a:defPPr>
              <a:lvl1pPr>
                <a:defRPr sz="2400" b="1" i="0">
                  <a:solidFill>
                    <a:srgbClr val="414141"/>
                  </a:solidFill>
                  <a:effectLst/>
                  <a:latin typeface="Arial" panose="020B0604020202020204" pitchFamily="34" charset="0"/>
                </a:defRPr>
              </a:lvl1pPr>
            </a:lstStyle>
            <a:p>
              <a:pPr algn="ctr"/>
              <a:r>
                <a:rPr lang="es-ES" sz="1500" dirty="0"/>
                <a:t>Baruch Benjamin Dámazo Gálvez</a:t>
              </a:r>
            </a:p>
          </p:txBody>
        </p:sp>
      </p:grpSp>
      <p:grpSp>
        <p:nvGrpSpPr>
          <p:cNvPr id="18" name="Grupo 17">
            <a:extLst>
              <a:ext uri="{FF2B5EF4-FFF2-40B4-BE49-F238E27FC236}">
                <a16:creationId xmlns:a16="http://schemas.microsoft.com/office/drawing/2014/main" id="{1E4E26A5-B55F-F2C8-3642-AB4102751697}"/>
              </a:ext>
            </a:extLst>
          </p:cNvPr>
          <p:cNvGrpSpPr/>
          <p:nvPr/>
        </p:nvGrpSpPr>
        <p:grpSpPr>
          <a:xfrm>
            <a:off x="728357" y="6320295"/>
            <a:ext cx="10735286" cy="307777"/>
            <a:chOff x="603274" y="6320295"/>
            <a:chExt cx="10735286" cy="307777"/>
          </a:xfrm>
        </p:grpSpPr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6BA40F99-A70C-152A-8FD7-06ADCBA79847}"/>
                </a:ext>
              </a:extLst>
            </p:cNvPr>
            <p:cNvSpPr txBox="1"/>
            <p:nvPr/>
          </p:nvSpPr>
          <p:spPr>
            <a:xfrm>
              <a:off x="603274" y="6320295"/>
              <a:ext cx="28731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PE"/>
              </a:defPPr>
              <a:lvl1pPr>
                <a:defRPr sz="2400" b="1" i="0">
                  <a:solidFill>
                    <a:srgbClr val="414141"/>
                  </a:solidFill>
                  <a:effectLst/>
                  <a:latin typeface="Arial" panose="020B0604020202020204" pitchFamily="34" charset="0"/>
                </a:defRPr>
              </a:lvl1pPr>
            </a:lstStyle>
            <a:p>
              <a:pPr algn="ctr"/>
              <a:r>
                <a:rPr lang="es-ES" sz="1400" dirty="0"/>
                <a:t>Samsung Innovation Campus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4A089624-D844-94BA-18E9-2F9BDE66BE15}"/>
                </a:ext>
              </a:extLst>
            </p:cNvPr>
            <p:cNvSpPr txBox="1"/>
            <p:nvPr/>
          </p:nvSpPr>
          <p:spPr>
            <a:xfrm>
              <a:off x="5141055" y="6320295"/>
              <a:ext cx="16597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PE"/>
              </a:defPPr>
              <a:lvl1pPr>
                <a:defRPr sz="2400" b="1" i="0">
                  <a:solidFill>
                    <a:srgbClr val="414141"/>
                  </a:solidFill>
                  <a:effectLst/>
                  <a:latin typeface="Arial" panose="020B0604020202020204" pitchFamily="34" charset="0"/>
                </a:defRPr>
              </a:lvl1pPr>
            </a:lstStyle>
            <a:p>
              <a:pPr algn="ctr"/>
              <a:r>
                <a:rPr lang="es-ES" sz="1400" dirty="0"/>
                <a:t>Crack The Code</a:t>
              </a:r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C77F1F00-3562-EB6D-4C02-FB7A71A0D095}"/>
                </a:ext>
              </a:extLst>
            </p:cNvPr>
            <p:cNvSpPr txBox="1"/>
            <p:nvPr/>
          </p:nvSpPr>
          <p:spPr>
            <a:xfrm>
              <a:off x="8015136" y="6320295"/>
              <a:ext cx="33234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s-PE"/>
              </a:defPPr>
              <a:lvl1pPr>
                <a:defRPr sz="2400" b="1" i="0">
                  <a:solidFill>
                    <a:srgbClr val="414141"/>
                  </a:solidFill>
                  <a:effectLst/>
                  <a:latin typeface="Arial" panose="020B0604020202020204" pitchFamily="34" charset="0"/>
                </a:defRPr>
              </a:lvl1pPr>
            </a:lstStyle>
            <a:p>
              <a:pPr algn="ctr"/>
              <a:r>
                <a:rPr lang="es-ES" sz="1400" dirty="0"/>
                <a:t>Universidad Tecnológica Del Perú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7253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22912DD3-4E83-0380-972A-068DEBE6D45A}"/>
              </a:ext>
            </a:extLst>
          </p:cNvPr>
          <p:cNvSpPr/>
          <p:nvPr/>
        </p:nvSpPr>
        <p:spPr>
          <a:xfrm>
            <a:off x="7621878" y="1543482"/>
            <a:ext cx="3812778" cy="4486625"/>
          </a:xfrm>
          <a:prstGeom prst="roundRect">
            <a:avLst>
              <a:gd name="adj" fmla="val 5425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dirty="0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597E2AA2-83BB-24E9-7096-4B7969861CCA}"/>
              </a:ext>
            </a:extLst>
          </p:cNvPr>
          <p:cNvGrpSpPr/>
          <p:nvPr/>
        </p:nvGrpSpPr>
        <p:grpSpPr>
          <a:xfrm>
            <a:off x="509480" y="2055542"/>
            <a:ext cx="6281845" cy="2746916"/>
            <a:chOff x="633305" y="2040644"/>
            <a:chExt cx="6281845" cy="2746916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8AA371BD-C034-4AE3-6530-45A83B652D93}"/>
                </a:ext>
              </a:extLst>
            </p:cNvPr>
            <p:cNvGrpSpPr/>
            <p:nvPr/>
          </p:nvGrpSpPr>
          <p:grpSpPr>
            <a:xfrm>
              <a:off x="633305" y="2040644"/>
              <a:ext cx="4981789" cy="523220"/>
              <a:chOff x="1345146" y="1066926"/>
              <a:chExt cx="4981789" cy="523220"/>
            </a:xfrm>
          </p:grpSpPr>
          <p:sp>
            <p:nvSpPr>
              <p:cNvPr id="4" name="Rectángulo: esquinas redondeadas 3">
                <a:extLst>
                  <a:ext uri="{FF2B5EF4-FFF2-40B4-BE49-F238E27FC236}">
                    <a16:creationId xmlns:a16="http://schemas.microsoft.com/office/drawing/2014/main" id="{BA5B2969-34E0-344B-F59D-4D57CFFD17C9}"/>
                  </a:ext>
                </a:extLst>
              </p:cNvPr>
              <p:cNvSpPr/>
              <p:nvPr/>
            </p:nvSpPr>
            <p:spPr>
              <a:xfrm>
                <a:off x="1345146" y="1097352"/>
                <a:ext cx="95464" cy="462368"/>
              </a:xfrm>
              <a:prstGeom prst="roundRect">
                <a:avLst>
                  <a:gd name="adj" fmla="val 50000"/>
                </a:avLst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 dirty="0"/>
              </a:p>
            </p:txBody>
          </p:sp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D3E99DEF-D9DB-EBEA-D3AB-A3309B75DE76}"/>
                  </a:ext>
                </a:extLst>
              </p:cNvPr>
              <p:cNvSpPr txBox="1"/>
              <p:nvPr/>
            </p:nvSpPr>
            <p:spPr>
              <a:xfrm>
                <a:off x="1593010" y="1066926"/>
                <a:ext cx="473392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PE" sz="2800" b="1" dirty="0">
                    <a:solidFill>
                      <a:srgbClr val="414141"/>
                    </a:solidFill>
                  </a:rPr>
                  <a:t>Descripción de la problemática</a:t>
                </a:r>
              </a:p>
            </p:txBody>
          </p:sp>
        </p:grp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CF5370A7-B46E-C91C-5065-7EC46607FC11}"/>
                </a:ext>
              </a:extLst>
            </p:cNvPr>
            <p:cNvSpPr txBox="1"/>
            <p:nvPr/>
          </p:nvSpPr>
          <p:spPr>
            <a:xfrm>
              <a:off x="633305" y="2756235"/>
              <a:ext cx="6281845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" b="0" i="0" dirty="0">
                  <a:solidFill>
                    <a:srgbClr val="414141"/>
                  </a:solidFill>
                  <a:effectLst/>
                  <a:latin typeface="Söhne"/>
                </a:rPr>
                <a:t>La elección de Cuba en el Consejo de Derechos Humanos de la ONU es problemática debido a su historial de violaciones. Esto insulta a las víctimas de la represión cubana y socava la credibilidad de la ONU en la promoción de los derechos humanos. Es crucial que la comunidad internacional rechace esta decisión y exija a Cuba la liberación de presos políticos y el respeto a los derechos fundamentales de su pueblo</a:t>
              </a:r>
              <a:endParaRPr lang="es-ES" b="0" i="0" dirty="0">
                <a:solidFill>
                  <a:srgbClr val="414141"/>
                </a:solidFill>
                <a:effectLst/>
                <a:latin typeface="-apple-syste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87760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>
            <a:extLst>
              <a:ext uri="{FF2B5EF4-FFF2-40B4-BE49-F238E27FC236}">
                <a16:creationId xmlns:a16="http://schemas.microsoft.com/office/drawing/2014/main" id="{8AA371BD-C034-4AE3-6530-45A83B652D93}"/>
              </a:ext>
            </a:extLst>
          </p:cNvPr>
          <p:cNvGrpSpPr/>
          <p:nvPr/>
        </p:nvGrpSpPr>
        <p:grpSpPr>
          <a:xfrm>
            <a:off x="671405" y="432555"/>
            <a:ext cx="4981789" cy="523220"/>
            <a:chOff x="1345146" y="1066926"/>
            <a:chExt cx="4981789" cy="523220"/>
          </a:xfrm>
        </p:grpSpPr>
        <p:sp>
          <p:nvSpPr>
            <p:cNvPr id="4" name="Rectángulo: esquinas redondeadas 3">
              <a:extLst>
                <a:ext uri="{FF2B5EF4-FFF2-40B4-BE49-F238E27FC236}">
                  <a16:creationId xmlns:a16="http://schemas.microsoft.com/office/drawing/2014/main" id="{BA5B2969-34E0-344B-F59D-4D57CFFD17C9}"/>
                </a:ext>
              </a:extLst>
            </p:cNvPr>
            <p:cNvSpPr/>
            <p:nvPr/>
          </p:nvSpPr>
          <p:spPr>
            <a:xfrm>
              <a:off x="1345146" y="1097352"/>
              <a:ext cx="95464" cy="462368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D3E99DEF-D9DB-EBEA-D3AB-A3309B75DE76}"/>
                </a:ext>
              </a:extLst>
            </p:cNvPr>
            <p:cNvSpPr txBox="1"/>
            <p:nvPr/>
          </p:nvSpPr>
          <p:spPr>
            <a:xfrm>
              <a:off x="1593010" y="1066926"/>
              <a:ext cx="47339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2800" b="1" dirty="0">
                  <a:solidFill>
                    <a:srgbClr val="414141"/>
                  </a:solidFill>
                </a:rPr>
                <a:t>Objetivos del Proyecto</a:t>
              </a:r>
            </a:p>
          </p:txBody>
        </p:sp>
      </p:grpSp>
      <p:grpSp>
        <p:nvGrpSpPr>
          <p:cNvPr id="7" name="Grupo 6">
            <a:extLst>
              <a:ext uri="{FF2B5EF4-FFF2-40B4-BE49-F238E27FC236}">
                <a16:creationId xmlns:a16="http://schemas.microsoft.com/office/drawing/2014/main" id="{2D988054-8E11-FAA5-ED59-BF735EFD4B32}"/>
              </a:ext>
            </a:extLst>
          </p:cNvPr>
          <p:cNvGrpSpPr/>
          <p:nvPr/>
        </p:nvGrpSpPr>
        <p:grpSpPr>
          <a:xfrm>
            <a:off x="671405" y="1465897"/>
            <a:ext cx="4605338" cy="1963103"/>
            <a:chOff x="671404" y="1971675"/>
            <a:chExt cx="4605338" cy="1963103"/>
          </a:xfrm>
        </p:grpSpPr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76AAB737-E0D9-6F62-5DB3-F3D052CE1E87}"/>
                </a:ext>
              </a:extLst>
            </p:cNvPr>
            <p:cNvSpPr txBox="1"/>
            <p:nvPr/>
          </p:nvSpPr>
          <p:spPr>
            <a:xfrm>
              <a:off x="671404" y="1971675"/>
              <a:ext cx="21194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b="1" dirty="0">
                  <a:solidFill>
                    <a:srgbClr val="414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 Data Wrangling</a:t>
              </a:r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52BCCB5B-C4AF-F177-85F8-EDAF1AE24D21}"/>
                </a:ext>
              </a:extLst>
            </p:cNvPr>
            <p:cNvSpPr txBox="1"/>
            <p:nvPr/>
          </p:nvSpPr>
          <p:spPr>
            <a:xfrm>
              <a:off x="671404" y="2457450"/>
              <a:ext cx="460533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Validar y limpiar los datos de manera efectiva para eliminar ruido y garantizar la consistencia.</a:t>
              </a:r>
            </a:p>
            <a:p>
              <a:pPr algn="just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Asegurar que los datos estén listos para el análisis de sentimiento y que no haya problemas que puedan afectar los resultados.</a:t>
              </a:r>
            </a:p>
          </p:txBody>
        </p:sp>
      </p:grpSp>
      <p:grpSp>
        <p:nvGrpSpPr>
          <p:cNvPr id="11" name="Grupo 10">
            <a:extLst>
              <a:ext uri="{FF2B5EF4-FFF2-40B4-BE49-F238E27FC236}">
                <a16:creationId xmlns:a16="http://schemas.microsoft.com/office/drawing/2014/main" id="{6C03357E-FE39-3B67-DD37-665BCEF769DC}"/>
              </a:ext>
            </a:extLst>
          </p:cNvPr>
          <p:cNvGrpSpPr/>
          <p:nvPr/>
        </p:nvGrpSpPr>
        <p:grpSpPr>
          <a:xfrm>
            <a:off x="671405" y="4092885"/>
            <a:ext cx="4605338" cy="2240101"/>
            <a:chOff x="671404" y="1971675"/>
            <a:chExt cx="4605338" cy="2240101"/>
          </a:xfrm>
        </p:grpSpPr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E236662C-D802-E093-3474-68DBAB078B8E}"/>
                </a:ext>
              </a:extLst>
            </p:cNvPr>
            <p:cNvSpPr txBox="1"/>
            <p:nvPr/>
          </p:nvSpPr>
          <p:spPr>
            <a:xfrm>
              <a:off x="671404" y="1971675"/>
              <a:ext cx="34624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b="1" dirty="0">
                  <a:solidFill>
                    <a:srgbClr val="414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 Transformación del Dataset</a:t>
              </a:r>
            </a:p>
          </p:txBody>
        </p: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0E8F1A4A-B9D3-535B-8925-58CE72A137F6}"/>
                </a:ext>
              </a:extLst>
            </p:cNvPr>
            <p:cNvSpPr txBox="1"/>
            <p:nvPr/>
          </p:nvSpPr>
          <p:spPr>
            <a:xfrm>
              <a:off x="671404" y="2457450"/>
              <a:ext cx="460533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Realizar una limpieza y tokenización efectiva para preparar los datos para el análisis de sentimiento.</a:t>
              </a:r>
            </a:p>
            <a:p>
              <a:pPr algn="just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Realizar un análisis exploratorio de datos detallado para comprender mejor la estructura y características del conjunto de datos.</a:t>
              </a:r>
            </a:p>
          </p:txBody>
        </p:sp>
      </p:grpSp>
      <p:grpSp>
        <p:nvGrpSpPr>
          <p:cNvPr id="14" name="Grupo 13">
            <a:extLst>
              <a:ext uri="{FF2B5EF4-FFF2-40B4-BE49-F238E27FC236}">
                <a16:creationId xmlns:a16="http://schemas.microsoft.com/office/drawing/2014/main" id="{BE699EBD-9B7D-6BA0-3FFB-80EC6DFEB368}"/>
              </a:ext>
            </a:extLst>
          </p:cNvPr>
          <p:cNvGrpSpPr/>
          <p:nvPr/>
        </p:nvGrpSpPr>
        <p:grpSpPr>
          <a:xfrm>
            <a:off x="6915257" y="1465897"/>
            <a:ext cx="4605338" cy="2240101"/>
            <a:chOff x="671404" y="1971675"/>
            <a:chExt cx="4605338" cy="2240101"/>
          </a:xfrm>
        </p:grpSpPr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9E3C8108-FEC5-A022-F11D-CACAEF5B991E}"/>
                </a:ext>
              </a:extLst>
            </p:cNvPr>
            <p:cNvSpPr txBox="1"/>
            <p:nvPr/>
          </p:nvSpPr>
          <p:spPr>
            <a:xfrm>
              <a:off x="671404" y="1971675"/>
              <a:ext cx="30575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b="1" dirty="0">
                  <a:solidFill>
                    <a:srgbClr val="414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 Análisis de Sentimiento</a:t>
              </a:r>
            </a:p>
          </p:txBody>
        </p:sp>
        <p:sp>
          <p:nvSpPr>
            <p:cNvPr id="16" name="CuadroTexto 15">
              <a:extLst>
                <a:ext uri="{FF2B5EF4-FFF2-40B4-BE49-F238E27FC236}">
                  <a16:creationId xmlns:a16="http://schemas.microsoft.com/office/drawing/2014/main" id="{94135C02-0D73-5A6E-B006-BEE25BA347F0}"/>
                </a:ext>
              </a:extLst>
            </p:cNvPr>
            <p:cNvSpPr txBox="1"/>
            <p:nvPr/>
          </p:nvSpPr>
          <p:spPr>
            <a:xfrm>
              <a:off x="671404" y="2457450"/>
              <a:ext cx="460533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Descargar y aplicar el lexicón "Latín 1" para capturar las connotaciones y matices del lenguaje en los tweets.</a:t>
              </a:r>
            </a:p>
            <a:p>
              <a:pPr algn="just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Analizar la distribución de sentimientos en la comunidad de Twitter en relación con la elección de Cuba.</a:t>
              </a:r>
            </a:p>
          </p:txBody>
        </p: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98EB8423-8B03-B8AC-AD05-834F63B7D1A6}"/>
              </a:ext>
            </a:extLst>
          </p:cNvPr>
          <p:cNvGrpSpPr/>
          <p:nvPr/>
        </p:nvGrpSpPr>
        <p:grpSpPr>
          <a:xfrm>
            <a:off x="6915257" y="4092885"/>
            <a:ext cx="4605338" cy="2240101"/>
            <a:chOff x="671404" y="1971675"/>
            <a:chExt cx="4605338" cy="2240101"/>
          </a:xfrm>
        </p:grpSpPr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EE5D7813-A3DF-4137-7815-81995F1CBD32}"/>
                </a:ext>
              </a:extLst>
            </p:cNvPr>
            <p:cNvSpPr txBox="1"/>
            <p:nvPr/>
          </p:nvSpPr>
          <p:spPr>
            <a:xfrm>
              <a:off x="671404" y="1971675"/>
              <a:ext cx="30575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b="1" dirty="0">
                  <a:solidFill>
                    <a:srgbClr val="414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4. Modelado</a:t>
              </a: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CCDEC28E-B78F-8B85-7E9D-9C2016303918}"/>
                </a:ext>
              </a:extLst>
            </p:cNvPr>
            <p:cNvSpPr txBox="1"/>
            <p:nvPr/>
          </p:nvSpPr>
          <p:spPr>
            <a:xfrm>
              <a:off x="671404" y="2457450"/>
              <a:ext cx="460533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Aplicar y comparar diferentes modelos de machine learning para predecir el sentimiento de los tweets.</a:t>
              </a:r>
            </a:p>
            <a:p>
              <a:pPr algn="just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Evaluar la eficacia de los modelos utilizando métricas apropiadas como precisión, recall y F1-score.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4962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>
            <a:extLst>
              <a:ext uri="{FF2B5EF4-FFF2-40B4-BE49-F238E27FC236}">
                <a16:creationId xmlns:a16="http://schemas.microsoft.com/office/drawing/2014/main" id="{8AA371BD-C034-4AE3-6530-45A83B652D93}"/>
              </a:ext>
            </a:extLst>
          </p:cNvPr>
          <p:cNvGrpSpPr/>
          <p:nvPr/>
        </p:nvGrpSpPr>
        <p:grpSpPr>
          <a:xfrm>
            <a:off x="671405" y="432555"/>
            <a:ext cx="4981789" cy="523220"/>
            <a:chOff x="1345146" y="1066926"/>
            <a:chExt cx="4981789" cy="523220"/>
          </a:xfrm>
        </p:grpSpPr>
        <p:sp>
          <p:nvSpPr>
            <p:cNvPr id="4" name="Rectángulo: esquinas redondeadas 3">
              <a:extLst>
                <a:ext uri="{FF2B5EF4-FFF2-40B4-BE49-F238E27FC236}">
                  <a16:creationId xmlns:a16="http://schemas.microsoft.com/office/drawing/2014/main" id="{BA5B2969-34E0-344B-F59D-4D57CFFD17C9}"/>
                </a:ext>
              </a:extLst>
            </p:cNvPr>
            <p:cNvSpPr/>
            <p:nvPr/>
          </p:nvSpPr>
          <p:spPr>
            <a:xfrm>
              <a:off x="1345146" y="1097352"/>
              <a:ext cx="95464" cy="462368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D3E99DEF-D9DB-EBEA-D3AB-A3309B75DE76}"/>
                </a:ext>
              </a:extLst>
            </p:cNvPr>
            <p:cNvSpPr txBox="1"/>
            <p:nvPr/>
          </p:nvSpPr>
          <p:spPr>
            <a:xfrm>
              <a:off x="1593010" y="1066926"/>
              <a:ext cx="47339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sz="2800" b="1" dirty="0">
                  <a:solidFill>
                    <a:srgbClr val="414141"/>
                  </a:solidFill>
                </a:rPr>
                <a:t>Tecnologías utilizadas</a:t>
              </a:r>
            </a:p>
          </p:txBody>
        </p:sp>
      </p:grpSp>
      <p:grpSp>
        <p:nvGrpSpPr>
          <p:cNvPr id="7" name="Grupo 6">
            <a:extLst>
              <a:ext uri="{FF2B5EF4-FFF2-40B4-BE49-F238E27FC236}">
                <a16:creationId xmlns:a16="http://schemas.microsoft.com/office/drawing/2014/main" id="{2D988054-8E11-FAA5-ED59-BF735EFD4B32}"/>
              </a:ext>
            </a:extLst>
          </p:cNvPr>
          <p:cNvGrpSpPr/>
          <p:nvPr/>
        </p:nvGrpSpPr>
        <p:grpSpPr>
          <a:xfrm>
            <a:off x="671405" y="1465897"/>
            <a:ext cx="4605338" cy="1409105"/>
            <a:chOff x="671404" y="1971675"/>
            <a:chExt cx="4605338" cy="1409105"/>
          </a:xfrm>
        </p:grpSpPr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76AAB737-E0D9-6F62-5DB3-F3D052CE1E87}"/>
                </a:ext>
              </a:extLst>
            </p:cNvPr>
            <p:cNvSpPr txBox="1"/>
            <p:nvPr/>
          </p:nvSpPr>
          <p:spPr>
            <a:xfrm>
              <a:off x="671404" y="1971675"/>
              <a:ext cx="2852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b="1" dirty="0">
                  <a:solidFill>
                    <a:srgbClr val="414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 Google Colaboratory</a:t>
              </a:r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52BCCB5B-C4AF-F177-85F8-EDAF1AE24D21}"/>
                </a:ext>
              </a:extLst>
            </p:cNvPr>
            <p:cNvSpPr txBox="1"/>
            <p:nvPr/>
          </p:nvSpPr>
          <p:spPr>
            <a:xfrm>
              <a:off x="671404" y="2457450"/>
              <a:ext cx="46053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Es una plataforma de computación en la nube gratuita que permite a los usuarios crear y ejecutar código de Python en un entorno web.</a:t>
              </a:r>
            </a:p>
          </p:txBody>
        </p:sp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8256A700-6FAE-839B-4E0E-7D4AC977242A}"/>
              </a:ext>
            </a:extLst>
          </p:cNvPr>
          <p:cNvGrpSpPr/>
          <p:nvPr/>
        </p:nvGrpSpPr>
        <p:grpSpPr>
          <a:xfrm>
            <a:off x="671405" y="2991445"/>
            <a:ext cx="4605338" cy="1409105"/>
            <a:chOff x="671404" y="1971675"/>
            <a:chExt cx="4605338" cy="1409105"/>
          </a:xfrm>
        </p:grpSpPr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AA708EB1-D6D4-D74D-05FF-F1230E9FA7CF}"/>
                </a:ext>
              </a:extLst>
            </p:cNvPr>
            <p:cNvSpPr txBox="1"/>
            <p:nvPr/>
          </p:nvSpPr>
          <p:spPr>
            <a:xfrm>
              <a:off x="671404" y="1971675"/>
              <a:ext cx="2852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b="1" dirty="0">
                  <a:solidFill>
                    <a:srgbClr val="414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2. Octoparse 8</a:t>
              </a:r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C9D1A7FC-E1DA-7E6C-67D1-89B15DE50294}"/>
                </a:ext>
              </a:extLst>
            </p:cNvPr>
            <p:cNvSpPr txBox="1"/>
            <p:nvPr/>
          </p:nvSpPr>
          <p:spPr>
            <a:xfrm>
              <a:off x="671404" y="2457450"/>
              <a:ext cx="46053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Es una herramienta web scraper. Permite a los usuarios extraer datos de Twitter de forma rápida y sencilla.</a:t>
              </a:r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98F70B5D-B14C-2DCC-0D5E-682A434DFAEF}"/>
              </a:ext>
            </a:extLst>
          </p:cNvPr>
          <p:cNvGrpSpPr/>
          <p:nvPr/>
        </p:nvGrpSpPr>
        <p:grpSpPr>
          <a:xfrm>
            <a:off x="671405" y="4516993"/>
            <a:ext cx="4605338" cy="1409105"/>
            <a:chOff x="671404" y="1971675"/>
            <a:chExt cx="4605338" cy="1409105"/>
          </a:xfrm>
        </p:grpSpPr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7480DF5F-DAC5-E752-C637-5F4047757934}"/>
                </a:ext>
              </a:extLst>
            </p:cNvPr>
            <p:cNvSpPr txBox="1"/>
            <p:nvPr/>
          </p:nvSpPr>
          <p:spPr>
            <a:xfrm>
              <a:off x="671404" y="1971675"/>
              <a:ext cx="2852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b="1" dirty="0">
                  <a:solidFill>
                    <a:srgbClr val="414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3. Twitter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0FC02ACC-9459-2362-72CE-912C98F30B70}"/>
                </a:ext>
              </a:extLst>
            </p:cNvPr>
            <p:cNvSpPr txBox="1"/>
            <p:nvPr/>
          </p:nvSpPr>
          <p:spPr>
            <a:xfrm>
              <a:off x="671404" y="2457450"/>
              <a:ext cx="46053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Es una red social en la que los usuarios pueden publicar mensajes de texto cortos, conocidos como "tweets".</a:t>
              </a:r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1C238DB1-D349-2F29-74C5-08020FE18AF9}"/>
              </a:ext>
            </a:extLst>
          </p:cNvPr>
          <p:cNvGrpSpPr/>
          <p:nvPr/>
        </p:nvGrpSpPr>
        <p:grpSpPr>
          <a:xfrm>
            <a:off x="6915257" y="1465897"/>
            <a:ext cx="4605338" cy="1409105"/>
            <a:chOff x="671404" y="1971675"/>
            <a:chExt cx="4605338" cy="1409105"/>
          </a:xfrm>
        </p:grpSpPr>
        <p:sp>
          <p:nvSpPr>
            <p:cNvPr id="24" name="CuadroTexto 23">
              <a:extLst>
                <a:ext uri="{FF2B5EF4-FFF2-40B4-BE49-F238E27FC236}">
                  <a16:creationId xmlns:a16="http://schemas.microsoft.com/office/drawing/2014/main" id="{0305D673-BE9D-075D-B2FD-233FBEFDD2B4}"/>
                </a:ext>
              </a:extLst>
            </p:cNvPr>
            <p:cNvSpPr txBox="1"/>
            <p:nvPr/>
          </p:nvSpPr>
          <p:spPr>
            <a:xfrm>
              <a:off x="671404" y="1971675"/>
              <a:ext cx="2852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b="1" dirty="0">
                  <a:solidFill>
                    <a:srgbClr val="414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4. Python</a:t>
              </a:r>
            </a:p>
          </p:txBody>
        </p: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16B2BDDD-44FE-3D33-9F2C-574DCEFD8384}"/>
                </a:ext>
              </a:extLst>
            </p:cNvPr>
            <p:cNvSpPr txBox="1"/>
            <p:nvPr/>
          </p:nvSpPr>
          <p:spPr>
            <a:xfrm>
              <a:off x="671404" y="2457450"/>
              <a:ext cx="46053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Python es un lenguaje de programación de propósito general que es muy popular para el análisis de datos.</a:t>
              </a:r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FA999B40-2E01-AB17-EBF8-619485C30377}"/>
              </a:ext>
            </a:extLst>
          </p:cNvPr>
          <p:cNvGrpSpPr/>
          <p:nvPr/>
        </p:nvGrpSpPr>
        <p:grpSpPr>
          <a:xfrm>
            <a:off x="6915257" y="2993588"/>
            <a:ext cx="4605338" cy="1409105"/>
            <a:chOff x="671404" y="1971675"/>
            <a:chExt cx="4605338" cy="1409105"/>
          </a:xfrm>
        </p:grpSpPr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0E01EDB1-52EB-5699-19BE-D1BD78874014}"/>
                </a:ext>
              </a:extLst>
            </p:cNvPr>
            <p:cNvSpPr txBox="1"/>
            <p:nvPr/>
          </p:nvSpPr>
          <p:spPr>
            <a:xfrm>
              <a:off x="671404" y="1971675"/>
              <a:ext cx="2852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b="1" dirty="0">
                  <a:solidFill>
                    <a:srgbClr val="414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5. Excel</a:t>
              </a: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3B758593-EF9A-4A13-2A11-A965EC409178}"/>
                </a:ext>
              </a:extLst>
            </p:cNvPr>
            <p:cNvSpPr txBox="1"/>
            <p:nvPr/>
          </p:nvSpPr>
          <p:spPr>
            <a:xfrm>
              <a:off x="671404" y="2457450"/>
              <a:ext cx="46053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 Excel es una hoja de cálculo popular que se puede utilizar para almacenar y manipular datos.</a:t>
              </a:r>
            </a:p>
          </p:txBody>
        </p: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EDCB8EE8-F122-93EE-9870-F3C33E113910}"/>
              </a:ext>
            </a:extLst>
          </p:cNvPr>
          <p:cNvGrpSpPr/>
          <p:nvPr/>
        </p:nvGrpSpPr>
        <p:grpSpPr>
          <a:xfrm>
            <a:off x="6915257" y="4516993"/>
            <a:ext cx="4605338" cy="1409105"/>
            <a:chOff x="671404" y="1971675"/>
            <a:chExt cx="4605338" cy="1409105"/>
          </a:xfrm>
        </p:grpSpPr>
        <p:sp>
          <p:nvSpPr>
            <p:cNvPr id="30" name="CuadroTexto 29">
              <a:extLst>
                <a:ext uri="{FF2B5EF4-FFF2-40B4-BE49-F238E27FC236}">
                  <a16:creationId xmlns:a16="http://schemas.microsoft.com/office/drawing/2014/main" id="{5BDC627B-DB5A-302D-D2C1-2C0B7E488C84}"/>
                </a:ext>
              </a:extLst>
            </p:cNvPr>
            <p:cNvSpPr txBox="1"/>
            <p:nvPr/>
          </p:nvSpPr>
          <p:spPr>
            <a:xfrm>
              <a:off x="671404" y="1971675"/>
              <a:ext cx="2852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PE" b="1" dirty="0">
                  <a:solidFill>
                    <a:srgbClr val="414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6. GitHub</a:t>
              </a:r>
            </a:p>
          </p:txBody>
        </p:sp>
        <p:sp>
          <p:nvSpPr>
            <p:cNvPr id="31" name="CuadroTexto 30">
              <a:extLst>
                <a:ext uri="{FF2B5EF4-FFF2-40B4-BE49-F238E27FC236}">
                  <a16:creationId xmlns:a16="http://schemas.microsoft.com/office/drawing/2014/main" id="{C016F090-44AA-59CC-24DC-231BE32A64E3}"/>
                </a:ext>
              </a:extLst>
            </p:cNvPr>
            <p:cNvSpPr txBox="1"/>
            <p:nvPr/>
          </p:nvSpPr>
          <p:spPr>
            <a:xfrm>
              <a:off x="671404" y="2457450"/>
              <a:ext cx="46053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es-ES" b="0" i="0" dirty="0">
                  <a:solidFill>
                    <a:srgbClr val="1F2328"/>
                  </a:solidFill>
                  <a:effectLst/>
                  <a:latin typeface="-apple-system"/>
                </a:rPr>
                <a:t>  Es un servicio de alojamiento de código fuente que le permite almacenar y compartir su código con otros.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6103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429</Words>
  <Application>Microsoft Office PowerPoint</Application>
  <PresentationFormat>Panorámica</PresentationFormat>
  <Paragraphs>34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-apple-system</vt:lpstr>
      <vt:lpstr>Arial</vt:lpstr>
      <vt:lpstr>Calibri</vt:lpstr>
      <vt:lpstr>Calibri Light</vt:lpstr>
      <vt:lpstr>Söhne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X202250701 (Dámazo Gálvez,Baruch Benjamin)</dc:creator>
  <cp:lastModifiedBy>X202250701 (Dámazo Gálvez,Baruch Benjamin)</cp:lastModifiedBy>
  <cp:revision>10</cp:revision>
  <dcterms:created xsi:type="dcterms:W3CDTF">2023-11-14T02:12:30Z</dcterms:created>
  <dcterms:modified xsi:type="dcterms:W3CDTF">2023-11-14T03:43:14Z</dcterms:modified>
</cp:coreProperties>
</file>

<file path=docProps/thumbnail.jpeg>
</file>